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2"/>
  </p:notesMasterIdLst>
  <p:sldIdLst>
    <p:sldId id="256" r:id="rId2"/>
    <p:sldId id="257" r:id="rId3"/>
    <p:sldId id="258" r:id="rId4"/>
    <p:sldId id="293" r:id="rId5"/>
    <p:sldId id="294" r:id="rId6"/>
    <p:sldId id="292" r:id="rId7"/>
    <p:sldId id="263" r:id="rId8"/>
    <p:sldId id="311" r:id="rId9"/>
    <p:sldId id="295" r:id="rId10"/>
    <p:sldId id="296" r:id="rId11"/>
    <p:sldId id="297" r:id="rId12"/>
    <p:sldId id="298" r:id="rId13"/>
    <p:sldId id="299" r:id="rId14"/>
    <p:sldId id="300" r:id="rId15"/>
    <p:sldId id="302" r:id="rId16"/>
    <p:sldId id="301" r:id="rId17"/>
    <p:sldId id="303" r:id="rId18"/>
    <p:sldId id="304" r:id="rId19"/>
    <p:sldId id="305" r:id="rId20"/>
    <p:sldId id="306" r:id="rId21"/>
    <p:sldId id="307" r:id="rId22"/>
    <p:sldId id="308" r:id="rId23"/>
    <p:sldId id="309" r:id="rId24"/>
    <p:sldId id="310" r:id="rId25"/>
    <p:sldId id="312" r:id="rId26"/>
    <p:sldId id="314" r:id="rId27"/>
    <p:sldId id="315" r:id="rId28"/>
    <p:sldId id="316" r:id="rId29"/>
    <p:sldId id="324" r:id="rId30"/>
    <p:sldId id="319" r:id="rId31"/>
    <p:sldId id="326" r:id="rId32"/>
    <p:sldId id="329" r:id="rId33"/>
    <p:sldId id="327" r:id="rId34"/>
    <p:sldId id="328" r:id="rId35"/>
    <p:sldId id="325" r:id="rId36"/>
    <p:sldId id="317" r:id="rId37"/>
    <p:sldId id="323" r:id="rId38"/>
    <p:sldId id="320" r:id="rId39"/>
    <p:sldId id="321" r:id="rId40"/>
    <p:sldId id="322" r:id="rId41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ción" id="{2D914757-7CB8-4BCD-9CCC-CCA1A36CA17D}">
          <p14:sldIdLst>
            <p14:sldId id="256"/>
            <p14:sldId id="257"/>
            <p14:sldId id="258"/>
          </p14:sldIdLst>
        </p14:section>
        <p14:section name="REST" id="{793D7570-6157-4BF4-8A5D-BDA3B28EF250}">
          <p14:sldIdLst>
            <p14:sldId id="293"/>
            <p14:sldId id="294"/>
            <p14:sldId id="292"/>
            <p14:sldId id="263"/>
          </p14:sldIdLst>
        </p14:section>
        <p14:section name="REST API Design survival guide" id="{AA1ED380-9CA5-4FEB-B80F-47404D81D0BA}">
          <p14:sldIdLst>
            <p14:sldId id="311"/>
            <p14:sldId id="295"/>
            <p14:sldId id="296"/>
            <p14:sldId id="297"/>
            <p14:sldId id="298"/>
            <p14:sldId id="299"/>
            <p14:sldId id="300"/>
            <p14:sldId id="302"/>
            <p14:sldId id="301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</p14:sldIdLst>
        </p14:section>
        <p14:section name="Web API" id="{46ED1F83-D200-43B6-B24A-52FF7CDEA749}">
          <p14:sldIdLst>
            <p14:sldId id="312"/>
            <p14:sldId id="314"/>
            <p14:sldId id="315"/>
            <p14:sldId id="316"/>
            <p14:sldId id="324"/>
            <p14:sldId id="319"/>
            <p14:sldId id="326"/>
            <p14:sldId id="329"/>
            <p14:sldId id="327"/>
            <p14:sldId id="328"/>
            <p14:sldId id="325"/>
            <p14:sldId id="317"/>
            <p14:sldId id="323"/>
            <p14:sldId id="320"/>
            <p14:sldId id="321"/>
            <p14:sldId id="3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001C"/>
    <a:srgbClr val="FF9999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40" autoAdjust="0"/>
    <p:restoredTop sz="94631" autoAdjust="0"/>
  </p:normalViewPr>
  <p:slideViewPr>
    <p:cSldViewPr snapToGrid="0">
      <p:cViewPr varScale="1">
        <p:scale>
          <a:sx n="70" d="100"/>
          <a:sy n="70" d="100"/>
        </p:scale>
        <p:origin x="324" y="72"/>
      </p:cViewPr>
      <p:guideLst/>
    </p:cSldViewPr>
  </p:slideViewPr>
  <p:outlineViewPr>
    <p:cViewPr>
      <p:scale>
        <a:sx n="33" d="100"/>
        <a:sy n="33" d="100"/>
      </p:scale>
      <p:origin x="0" y="-1455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AAFA44-8AA9-440A-8E62-83D0BCD1095A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5C169D-1C8E-4552-902C-C317C68E99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5056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8318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2282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3923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340810"/>
            <a:ext cx="6115050" cy="637673"/>
          </a:xfrm>
          <a:solidFill>
            <a:srgbClr val="AD001C"/>
          </a:solidFill>
        </p:spPr>
        <p:txBody>
          <a:bodyPr lIns="180000" tIns="108000"/>
          <a:lstStyle>
            <a:lvl1pPr>
              <a:defRPr>
                <a:solidFill>
                  <a:schemeClr val="bg1"/>
                </a:solidFill>
                <a:latin typeface="Droid Sans" panose="020B0606030804020204" pitchFamily="34" charset="0"/>
                <a:ea typeface="Droid Sans" panose="020B0606030804020204" pitchFamily="34" charset="0"/>
                <a:cs typeface="Droid Sans" panose="020B0606030804020204" pitchFamily="34" charset="0"/>
              </a:defRPr>
            </a:lvl1pPr>
          </a:lstStyle>
          <a:p>
            <a:r>
              <a:rPr lang="es-ES" dirty="0" smtClean="0"/>
              <a:t>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>
                <a:latin typeface="+mj-lt"/>
              </a:defRPr>
            </a:lvl1pPr>
            <a:lvl2pPr>
              <a:defRPr sz="2800">
                <a:latin typeface="+mj-lt"/>
              </a:defRPr>
            </a:lvl2pPr>
            <a:lvl3pPr>
              <a:defRPr sz="2800">
                <a:latin typeface="+mj-lt"/>
              </a:defRPr>
            </a:lvl3pPr>
            <a:lvl4pPr>
              <a:defRPr sz="2800">
                <a:latin typeface="+mj-lt"/>
              </a:defRPr>
            </a:lvl4pPr>
            <a:lvl5pPr>
              <a:defRPr sz="2800">
                <a:latin typeface="+mj-lt"/>
              </a:defRPr>
            </a:lvl5pPr>
          </a:lstStyle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0604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0028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23699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3063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1968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2633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3857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034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290D6-7731-4181-ACD1-654299046132}" type="datetimeFigureOut">
              <a:rPr lang="es-ES" smtClean="0"/>
              <a:t>19/02/2016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B557B-A01E-4707-AF55-F6BC2AEA631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0738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vkostyukov/32c84c0c01789425c29a" TargetMode="External"/><Relationship Id="rId2" Type="http://schemas.openxmlformats.org/officeDocument/2006/relationships/hyperlink" Target="https://httpstatuse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acksburg.com/choosing-an-http-status-code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://panicoenlaxbox.blogspot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maindrivendev/Swashbuckle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cs.uci.edu/~fielding/pubs/dissertation/rest_arch_style.htm" TargetMode="External"/><Relationship Id="rId2" Type="http://schemas.openxmlformats.org/officeDocument/2006/relationships/hyperlink" Target="https://www.ics.uci.edu/~fielding/pubs/dissertation/top.htm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chimera.labs.oreilly.com/books/1234000001708" TargetMode="External"/><Relationship Id="rId2" Type="http://schemas.openxmlformats.org/officeDocument/2006/relationships/hyperlink" Target="http://apigee.com/about/resources/ebooks/web-api-desig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yncfusion.com/resources/techportal/details/ebooks/http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0" y="2184400"/>
            <a:ext cx="9144000" cy="20701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u="sng" dirty="0" err="1" smtClean="0">
                <a:solidFill>
                  <a:srgbClr val="FFC000"/>
                </a:solidFill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In</a:t>
            </a:r>
            <a:r>
              <a:rPr lang="es-ES" sz="7200" dirty="0" err="1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side</a:t>
            </a:r>
            <a:r>
              <a:rPr lang="es-ES" sz="7200" dirty="0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 </a:t>
            </a:r>
            <a:r>
              <a:rPr lang="es-ES" sz="7200" dirty="0" err="1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Out</a:t>
            </a:r>
            <a:endParaRPr lang="es-ES" sz="7200" u="sng" dirty="0">
              <a:solidFill>
                <a:srgbClr val="FFC000"/>
              </a:solidFill>
              <a:latin typeface="Segoe WP Black" panose="020B0A02040504020203" pitchFamily="34" charset="0"/>
              <a:ea typeface="Adobe Gothic Std B" panose="020B0800000000000000" pitchFamily="34" charset="-128"/>
              <a:cs typeface="Aharoni" panose="02010803020104030203" pitchFamily="2" charset="-79"/>
            </a:endParaRPr>
          </a:p>
          <a:p>
            <a:pPr algn="ctr"/>
            <a:r>
              <a:rPr lang="es-ES" sz="2400" dirty="0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Una aplicación web </a:t>
            </a:r>
            <a:r>
              <a:rPr lang="es-ES" sz="4800" u="sng" dirty="0">
                <a:solidFill>
                  <a:srgbClr val="FFC000"/>
                </a:solidFill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por </a:t>
            </a:r>
            <a:r>
              <a:rPr lang="es-ES" sz="4800" u="sng" dirty="0" smtClean="0">
                <a:solidFill>
                  <a:srgbClr val="FFC000"/>
                </a:solidFill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dentro</a:t>
            </a:r>
            <a:r>
              <a:rPr lang="es-ES" sz="2400" dirty="0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 </a:t>
            </a:r>
            <a:r>
              <a:rPr lang="es-ES" sz="2400" strike="sngStrike" dirty="0" smtClean="0">
                <a:effectLst>
                  <a:glow>
                    <a:schemeClr val="accent1">
                      <a:alpha val="40000"/>
                    </a:schemeClr>
                  </a:glow>
                </a:effectLst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y por fuera</a:t>
            </a:r>
            <a:endParaRPr lang="es-ES" sz="2800" u="sng" dirty="0" smtClean="0">
              <a:solidFill>
                <a:srgbClr val="FFC000"/>
              </a:solidFill>
              <a:latin typeface="Segoe WP Black" panose="020B0A02040504020203" pitchFamily="34" charset="0"/>
              <a:ea typeface="Adobe Gothic Std B" panose="020B0800000000000000" pitchFamily="34" charset="-128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4426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Nombres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smtClean="0"/>
              <a:t>Un recurso es un nombre, no un verbo</a:t>
            </a:r>
            <a:endParaRPr lang="es-ES" dirty="0"/>
          </a:p>
          <a:p>
            <a:r>
              <a:rPr lang="es-ES" dirty="0"/>
              <a:t>REST no es </a:t>
            </a:r>
            <a:r>
              <a:rPr lang="es-ES" dirty="0" smtClean="0"/>
              <a:t>RPC</a:t>
            </a:r>
            <a:endParaRPr lang="es-ES" dirty="0"/>
          </a:p>
          <a:p>
            <a:pPr lvl="1"/>
            <a:r>
              <a:rPr lang="es-ES" i="1" strike="sngStrik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r>
              <a:rPr lang="es-ES" i="1" strike="sngStrik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i="1" strike="sngStrik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getcard?id</a:t>
            </a:r>
            <a:r>
              <a:rPr lang="es-ES" i="1" strike="sngStrik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=1</a:t>
            </a:r>
            <a:endParaRPr lang="es-ES" i="1" strike="sngStrik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s-ES" i="1" strike="sngStrik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r>
              <a:rPr lang="es-ES" i="1" strike="sngStrik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i="1" strike="sngStrik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createcard</a:t>
            </a:r>
            <a:endParaRPr lang="es-ES" i="1" strike="sngStrik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dirty="0"/>
              <a:t>REST </a:t>
            </a:r>
            <a:r>
              <a:rPr lang="es-ES" dirty="0" smtClean="0"/>
              <a:t>es verbo </a:t>
            </a:r>
            <a:r>
              <a:rPr lang="es-ES" dirty="0"/>
              <a:t>HTTP + </a:t>
            </a:r>
            <a:r>
              <a:rPr lang="es-ES" dirty="0" err="1"/>
              <a:t>endpoint</a:t>
            </a:r>
            <a:r>
              <a:rPr lang="es-ES" dirty="0"/>
              <a:t> + </a:t>
            </a:r>
            <a:r>
              <a:rPr lang="es-ES" dirty="0" err="1"/>
              <a:t>payload</a:t>
            </a:r>
            <a:endParaRPr lang="es-ES" dirty="0"/>
          </a:p>
          <a:p>
            <a:pPr lvl="1"/>
            <a:r>
              <a:rPr lang="es-ES" i="1" dirty="0">
                <a:latin typeface="Courier New" panose="02070309020205020404" pitchFamily="49" charset="0"/>
                <a:cs typeface="Courier New" panose="02070309020205020404" pitchFamily="49" charset="0"/>
              </a:rPr>
              <a:t>GET </a:t>
            </a:r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/1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s-ES" i="1" dirty="0">
                <a:latin typeface="Courier New" panose="02070309020205020404" pitchFamily="49" charset="0"/>
                <a:cs typeface="Courier New" panose="02070309020205020404" pitchFamily="49" charset="0"/>
              </a:rPr>
              <a:t>POST </a:t>
            </a:r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r>
              <a:rPr lang="es-ES" i="1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s-ES" i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s-ES" i="1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  <a:br>
              <a:rPr lang="es-ES" i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body</a:t>
            </a:r>
            <a:endParaRPr lang="es-ES" i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/1</a:t>
            </a:r>
          </a:p>
          <a:p>
            <a:pPr lvl="1"/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DELETE </a:t>
            </a:r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1114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err="1" smtClean="0"/>
              <a:t>Subrecursos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i="1" dirty="0" smtClean="0"/>
              <a:t>Un </a:t>
            </a:r>
            <a:r>
              <a:rPr lang="es-ES" i="1" dirty="0" err="1" smtClean="0"/>
              <a:t>subrecurso</a:t>
            </a:r>
            <a:r>
              <a:rPr lang="es-ES" i="1" dirty="0" smtClean="0"/>
              <a:t> es un relación</a:t>
            </a:r>
          </a:p>
          <a:p>
            <a:pPr lvl="1"/>
            <a:r>
              <a:rPr lang="es-ES" i="1" dirty="0" err="1" smtClean="0"/>
              <a:t>resource</a:t>
            </a:r>
            <a:r>
              <a:rPr lang="es-ES" i="1" dirty="0" smtClean="0"/>
              <a:t>/id/</a:t>
            </a:r>
            <a:r>
              <a:rPr lang="es-ES" i="1" dirty="0" err="1" smtClean="0"/>
              <a:t>subresource</a:t>
            </a:r>
            <a:endParaRPr lang="es-ES" i="1" dirty="0"/>
          </a:p>
          <a:p>
            <a:pPr lvl="1"/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decks</a:t>
            </a:r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/1/</a:t>
            </a:r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dirty="0"/>
              <a:t>La recomendación es sólo un nivel de </a:t>
            </a:r>
            <a:r>
              <a:rPr lang="es-ES" dirty="0" err="1" smtClean="0"/>
              <a:t>subrecurso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41251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" y="340810"/>
            <a:ext cx="7779225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No sólo de CRUD vive el hombre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smtClean="0"/>
              <a:t>Encontrar </a:t>
            </a:r>
            <a:r>
              <a:rPr lang="es-ES" dirty="0"/>
              <a:t>la solución más </a:t>
            </a:r>
            <a:r>
              <a:rPr lang="es-ES" dirty="0" smtClean="0"/>
              <a:t>digna</a:t>
            </a:r>
            <a:endParaRPr lang="es-ES" dirty="0"/>
          </a:p>
          <a:p>
            <a:r>
              <a:rPr lang="es-ES" dirty="0"/>
              <a:t>Usar un verbo </a:t>
            </a:r>
          </a:p>
          <a:p>
            <a:pPr lvl="1"/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archive/1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dirty="0" smtClean="0"/>
              <a:t>Usar un </a:t>
            </a:r>
            <a:r>
              <a:rPr lang="es-ES" dirty="0"/>
              <a:t>verbo como </a:t>
            </a:r>
            <a:r>
              <a:rPr lang="es-ES" dirty="0" err="1"/>
              <a:t>subrecurso</a:t>
            </a:r>
            <a:r>
              <a:rPr lang="es-ES" dirty="0"/>
              <a:t> </a:t>
            </a:r>
          </a:p>
          <a:p>
            <a:pPr lvl="1"/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/1/archive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dirty="0"/>
              <a:t>La más </a:t>
            </a:r>
            <a:r>
              <a:rPr lang="es-ES" i="1" dirty="0" err="1"/>
              <a:t>cool</a:t>
            </a:r>
            <a:r>
              <a:rPr lang="es-ES" dirty="0"/>
              <a:t> sería utilizar el verbo PATCH y un campo</a:t>
            </a:r>
          </a:p>
          <a:p>
            <a:pPr lvl="1"/>
            <a:r>
              <a:rPr lang="es-E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s-E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rchived</a:t>
            </a:r>
            <a:r>
              <a:rPr lang="es-E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862838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Sea concreto, por favor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smtClean="0"/>
              <a:t>No </a:t>
            </a:r>
            <a:r>
              <a:rPr lang="es-ES" dirty="0"/>
              <a:t>hacer</a:t>
            </a:r>
          </a:p>
          <a:p>
            <a:pPr lvl="1"/>
            <a:r>
              <a:rPr lang="es-ES" i="1" strike="sngStrik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items</a:t>
            </a:r>
            <a:r>
              <a:rPr lang="es-ES" i="1" strike="sngStrik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i="1" strike="sngStrik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id?type</a:t>
            </a:r>
            <a:r>
              <a:rPr lang="es-ES" i="1" strike="sngStrik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ES" i="1" strike="sngStrik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deck|card</a:t>
            </a:r>
            <a:endParaRPr lang="es-ES" i="1" strike="sngStrik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dirty="0"/>
              <a:t>Hacer</a:t>
            </a:r>
          </a:p>
          <a:p>
            <a:pPr lvl="1"/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decks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328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Verbos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Imprescindibles</a:t>
            </a:r>
          </a:p>
          <a:p>
            <a:pPr lvl="1"/>
            <a:r>
              <a:rPr lang="es-ES" dirty="0" smtClean="0"/>
              <a:t>GET</a:t>
            </a:r>
          </a:p>
          <a:p>
            <a:pPr lvl="1"/>
            <a:r>
              <a:rPr lang="es-ES" dirty="0" smtClean="0"/>
              <a:t>POST</a:t>
            </a:r>
          </a:p>
          <a:p>
            <a:pPr lvl="1"/>
            <a:r>
              <a:rPr lang="es-ES" dirty="0" smtClean="0"/>
              <a:t>PUT</a:t>
            </a:r>
          </a:p>
          <a:p>
            <a:pPr lvl="1"/>
            <a:r>
              <a:rPr lang="es-ES" dirty="0" smtClean="0"/>
              <a:t>DELETE</a:t>
            </a:r>
          </a:p>
          <a:p>
            <a:r>
              <a:rPr lang="es-ES" dirty="0" smtClean="0"/>
              <a:t>Opcionales</a:t>
            </a:r>
          </a:p>
          <a:p>
            <a:pPr lvl="1"/>
            <a:r>
              <a:rPr lang="es-ES" dirty="0" smtClean="0"/>
              <a:t>PATCH</a:t>
            </a:r>
          </a:p>
          <a:p>
            <a:r>
              <a:rPr lang="es-ES" dirty="0" smtClean="0"/>
              <a:t>Pasa de ellos</a:t>
            </a:r>
          </a:p>
          <a:p>
            <a:pPr lvl="1"/>
            <a:r>
              <a:rPr lang="es-ES" dirty="0" smtClean="0"/>
              <a:t>HEAD</a:t>
            </a:r>
          </a:p>
          <a:p>
            <a:pPr lvl="1"/>
            <a:r>
              <a:rPr lang="es-ES" dirty="0" smtClean="0"/>
              <a:t>TRACE</a:t>
            </a:r>
          </a:p>
          <a:p>
            <a:pPr lvl="1"/>
            <a:r>
              <a:rPr lang="es-ES" dirty="0" smtClean="0"/>
              <a:t>OPTIONS</a:t>
            </a:r>
          </a:p>
          <a:p>
            <a:pPr lvl="1"/>
            <a:r>
              <a:rPr lang="es-ES" dirty="0" smtClean="0"/>
              <a:t>CONNECT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254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Verbos</a:t>
            </a:r>
            <a:endParaRPr lang="es-ES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0831984"/>
              </p:ext>
            </p:extLst>
          </p:nvPr>
        </p:nvGraphicFramePr>
        <p:xfrm>
          <a:off x="273050" y="1309687"/>
          <a:ext cx="8570915" cy="5213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4183"/>
                <a:gridCol w="1714183"/>
                <a:gridCol w="1714183"/>
                <a:gridCol w="1714183"/>
                <a:gridCol w="1714183"/>
              </a:tblGrid>
              <a:tr h="1171133">
                <a:tc>
                  <a:txBody>
                    <a:bodyPr/>
                    <a:lstStyle/>
                    <a:p>
                      <a:pPr algn="ctr"/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GET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POST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PUT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DELETE</a:t>
                      </a:r>
                      <a:endParaRPr lang="es-ES" dirty="0"/>
                    </a:p>
                  </a:txBody>
                  <a:tcPr anchor="ctr"/>
                </a:tc>
              </a:tr>
              <a:tr h="2021405">
                <a:tc>
                  <a:txBody>
                    <a:bodyPr/>
                    <a:lstStyle/>
                    <a:p>
                      <a:pPr algn="ctr"/>
                      <a:r>
                        <a:rPr lang="es-ES" dirty="0" err="1" smtClean="0"/>
                        <a:t>resource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Devolver</a:t>
                      </a:r>
                      <a:r>
                        <a:rPr lang="es-ES" baseline="0" dirty="0" smtClean="0"/>
                        <a:t> todo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Crear elemento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Actualizar en lote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Eliminar todo</a:t>
                      </a:r>
                      <a:endParaRPr lang="es-ES" dirty="0"/>
                    </a:p>
                  </a:txBody>
                  <a:tcPr anchor="ctr"/>
                </a:tc>
              </a:tr>
              <a:tr h="2021405">
                <a:tc>
                  <a:txBody>
                    <a:bodyPr/>
                    <a:lstStyle/>
                    <a:p>
                      <a:pPr algn="ctr"/>
                      <a:r>
                        <a:rPr lang="es-ES" dirty="0" err="1" smtClean="0"/>
                        <a:t>resource</a:t>
                      </a:r>
                      <a:r>
                        <a:rPr lang="es-ES" dirty="0" smtClean="0"/>
                        <a:t>/id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Devolver un elemento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s-E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Actualizar un elemento</a:t>
                      </a:r>
                      <a:endParaRPr lang="es-E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Eliminar un elemento</a:t>
                      </a:r>
                      <a:endParaRPr lang="es-E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829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Verbos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/>
              <a:t>Verbos </a:t>
            </a:r>
            <a:r>
              <a:rPr lang="es-ES" dirty="0" err="1"/>
              <a:t>safe</a:t>
            </a:r>
            <a:endParaRPr lang="es-ES" dirty="0"/>
          </a:p>
          <a:p>
            <a:pPr lvl="1"/>
            <a:r>
              <a:rPr lang="es-ES" dirty="0"/>
              <a:t>No cambia el estado del servidor</a:t>
            </a:r>
          </a:p>
          <a:p>
            <a:pPr lvl="1"/>
            <a:r>
              <a:rPr lang="es-ES" dirty="0"/>
              <a:t>Se puede llamar las veces que se quiera</a:t>
            </a:r>
          </a:p>
          <a:p>
            <a:pPr lvl="2"/>
            <a:r>
              <a:rPr lang="es-ES" dirty="0" smtClean="0"/>
              <a:t>GET</a:t>
            </a:r>
            <a:endParaRPr lang="es-ES" dirty="0"/>
          </a:p>
          <a:p>
            <a:r>
              <a:rPr lang="es-ES" dirty="0"/>
              <a:t>Verbos </a:t>
            </a:r>
            <a:r>
              <a:rPr lang="es-ES" dirty="0" err="1"/>
              <a:t>idempotente</a:t>
            </a:r>
            <a:endParaRPr lang="es-ES" dirty="0"/>
          </a:p>
          <a:p>
            <a:pPr lvl="1"/>
            <a:r>
              <a:rPr lang="es-ES" dirty="0"/>
              <a:t>Se llame las veces que se llame siempre dará el mismo </a:t>
            </a:r>
            <a:r>
              <a:rPr lang="es-ES" dirty="0" smtClean="0"/>
              <a:t>resultado en el servidor</a:t>
            </a:r>
          </a:p>
          <a:p>
            <a:pPr lvl="2"/>
            <a:r>
              <a:rPr lang="es-ES" dirty="0" smtClean="0"/>
              <a:t>GET, PUT, DELETE</a:t>
            </a:r>
          </a:p>
          <a:p>
            <a:r>
              <a:rPr lang="es-ES" dirty="0" smtClean="0"/>
              <a:t>Los verbos </a:t>
            </a:r>
            <a:r>
              <a:rPr lang="es-ES" dirty="0" err="1" smtClean="0"/>
              <a:t>unsafe</a:t>
            </a:r>
            <a:r>
              <a:rPr lang="es-ES" dirty="0" smtClean="0"/>
              <a:t> o no-</a:t>
            </a:r>
            <a:r>
              <a:rPr lang="es-ES" dirty="0" err="1" smtClean="0"/>
              <a:t>idempotentes</a:t>
            </a:r>
            <a:r>
              <a:rPr lang="es-ES" dirty="0" smtClean="0"/>
              <a:t> no se cachean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700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Códigos de estado HTTP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Categorización</a:t>
            </a:r>
          </a:p>
          <a:p>
            <a:pPr lvl="1"/>
            <a:r>
              <a:rPr lang="es-ES" dirty="0"/>
              <a:t>Información 1xx</a:t>
            </a:r>
          </a:p>
          <a:p>
            <a:pPr lvl="1"/>
            <a:r>
              <a:rPr lang="es-ES" dirty="0"/>
              <a:t>Éxito 2xx</a:t>
            </a:r>
          </a:p>
          <a:p>
            <a:pPr lvl="1"/>
            <a:r>
              <a:rPr lang="es-ES" dirty="0"/>
              <a:t>Redirecciones 3xx</a:t>
            </a:r>
          </a:p>
          <a:p>
            <a:pPr lvl="1"/>
            <a:r>
              <a:rPr lang="es-ES" dirty="0"/>
              <a:t>Errores cliente 4xx</a:t>
            </a:r>
          </a:p>
          <a:p>
            <a:pPr lvl="1"/>
            <a:r>
              <a:rPr lang="es-ES" dirty="0"/>
              <a:t>Errores servidor 5xx</a:t>
            </a:r>
          </a:p>
          <a:p>
            <a:r>
              <a:rPr lang="es-ES" dirty="0" smtClean="0"/>
              <a:t>¿</a:t>
            </a:r>
            <a:r>
              <a:rPr lang="es-ES" dirty="0"/>
              <a:t>Cuántos hay? </a:t>
            </a:r>
          </a:p>
          <a:p>
            <a:pPr lvl="1"/>
            <a:r>
              <a:rPr lang="es-ES" dirty="0">
                <a:hlinkClick r:id="rId2"/>
              </a:rPr>
              <a:t>https://httpstatuses.com/</a:t>
            </a:r>
            <a:endParaRPr lang="es-ES" dirty="0"/>
          </a:p>
          <a:p>
            <a:r>
              <a:rPr lang="es-ES" dirty="0"/>
              <a:t>¿Qué utiliza por ahí la gente que sabe de esto?</a:t>
            </a:r>
          </a:p>
          <a:p>
            <a:pPr lvl="1"/>
            <a:r>
              <a:rPr lang="es-ES" dirty="0">
                <a:hlinkClick r:id="rId3"/>
              </a:rPr>
              <a:t>https://gist.github.com/vkostyukov/32c84c0c01789425c29a</a:t>
            </a:r>
            <a:endParaRPr lang="es-ES" dirty="0"/>
          </a:p>
          <a:p>
            <a:r>
              <a:rPr lang="es-ES" dirty="0"/>
              <a:t>¿Y yo cuales utilizo entonces?</a:t>
            </a:r>
          </a:p>
          <a:p>
            <a:pPr lvl="1"/>
            <a:r>
              <a:rPr lang="es-ES" dirty="0">
                <a:hlinkClick r:id="rId4"/>
              </a:rPr>
              <a:t>http://racksburg.com/choosing-an-http-status-code/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85647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Códigos de estado HTTP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smtClean="0"/>
              <a:t>No te vuelvas loco</a:t>
            </a:r>
            <a:endParaRPr lang="es-ES" dirty="0"/>
          </a:p>
          <a:p>
            <a:r>
              <a:rPr lang="es-ES" dirty="0"/>
              <a:t>De menos a más</a:t>
            </a:r>
          </a:p>
          <a:p>
            <a:r>
              <a:rPr lang="es-ES" dirty="0"/>
              <a:t>Los básicos</a:t>
            </a:r>
          </a:p>
          <a:p>
            <a:pPr lvl="1"/>
            <a:r>
              <a:rPr lang="es-ES" dirty="0"/>
              <a:t>200 </a:t>
            </a:r>
            <a:r>
              <a:rPr lang="es-ES" dirty="0" smtClean="0"/>
              <a:t>OK</a:t>
            </a:r>
          </a:p>
          <a:p>
            <a:pPr lvl="1"/>
            <a:r>
              <a:rPr lang="es-ES" dirty="0" smtClean="0"/>
              <a:t>401 </a:t>
            </a:r>
            <a:r>
              <a:rPr lang="es-ES" dirty="0" err="1"/>
              <a:t>Unauthorized</a:t>
            </a:r>
            <a:endParaRPr lang="es-ES" dirty="0"/>
          </a:p>
          <a:p>
            <a:pPr lvl="1"/>
            <a:r>
              <a:rPr lang="es-ES" dirty="0" smtClean="0"/>
              <a:t>404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Found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89003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Códigos de estado HTTP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GET</a:t>
            </a:r>
          </a:p>
          <a:p>
            <a:pPr lvl="1"/>
            <a:r>
              <a:rPr lang="es-ES" dirty="0" smtClean="0"/>
              <a:t>200 OK</a:t>
            </a:r>
          </a:p>
          <a:p>
            <a:r>
              <a:rPr lang="es-ES" dirty="0" smtClean="0"/>
              <a:t>POST</a:t>
            </a:r>
          </a:p>
          <a:p>
            <a:pPr lvl="1"/>
            <a:r>
              <a:rPr lang="es-ES" dirty="0" smtClean="0"/>
              <a:t>200 OK</a:t>
            </a:r>
          </a:p>
          <a:p>
            <a:pPr lvl="1"/>
            <a:r>
              <a:rPr lang="es-ES" dirty="0" smtClean="0"/>
              <a:t>201 </a:t>
            </a:r>
            <a:r>
              <a:rPr lang="es-ES" dirty="0" err="1" smtClean="0"/>
              <a:t>Created</a:t>
            </a:r>
            <a:endParaRPr lang="es-ES" dirty="0" smtClean="0"/>
          </a:p>
          <a:p>
            <a:pPr lvl="2"/>
            <a:r>
              <a:rPr lang="es-ES" dirty="0" err="1" smtClean="0"/>
              <a:t>Location</a:t>
            </a:r>
            <a:endParaRPr lang="es-ES" dirty="0" smtClean="0"/>
          </a:p>
          <a:p>
            <a:r>
              <a:rPr lang="es-ES" dirty="0" smtClean="0"/>
              <a:t>PUT</a:t>
            </a:r>
          </a:p>
          <a:p>
            <a:pPr lvl="1"/>
            <a:r>
              <a:rPr lang="es-ES" dirty="0" smtClean="0"/>
              <a:t>200 OK</a:t>
            </a:r>
          </a:p>
          <a:p>
            <a:pPr lvl="1"/>
            <a:r>
              <a:rPr lang="es-ES" dirty="0" smtClean="0"/>
              <a:t>204 No Content</a:t>
            </a:r>
          </a:p>
          <a:p>
            <a:r>
              <a:rPr lang="es-ES" dirty="0" smtClean="0"/>
              <a:t>DELETE</a:t>
            </a:r>
          </a:p>
          <a:p>
            <a:pPr lvl="1"/>
            <a:r>
              <a:rPr lang="es-ES" dirty="0"/>
              <a:t>200 OK</a:t>
            </a:r>
          </a:p>
          <a:p>
            <a:pPr lvl="1"/>
            <a:r>
              <a:rPr lang="es-ES" dirty="0" smtClean="0"/>
              <a:t>204 </a:t>
            </a:r>
            <a:r>
              <a:rPr lang="es-ES" dirty="0"/>
              <a:t>No Content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1190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s-ES" sz="3900" b="1" dirty="0" smtClean="0"/>
              <a:t>Sergio León González</a:t>
            </a:r>
          </a:p>
          <a:p>
            <a:pPr marL="0" indent="0">
              <a:buNone/>
            </a:pPr>
            <a:endParaRPr lang="es-ES" b="1" dirty="0"/>
          </a:p>
          <a:p>
            <a:r>
              <a:rPr lang="es-ES" dirty="0" smtClean="0"/>
              <a:t>Desarrollador de software desordenado.</a:t>
            </a:r>
          </a:p>
          <a:p>
            <a:r>
              <a:rPr lang="es-ES" dirty="0" smtClean="0"/>
              <a:t>Escribo un blog: </a:t>
            </a:r>
            <a:r>
              <a:rPr lang="es-ES" b="1" dirty="0" smtClean="0">
                <a:hlinkClick r:id="rId2"/>
              </a:rPr>
              <a:t>http://panicoenlaxbox.blogspot.com</a:t>
            </a:r>
            <a:endParaRPr lang="es-ES" b="1" dirty="0" smtClean="0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¿Quién soy?</a:t>
            </a:r>
            <a:endParaRPr lang="es-E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8076" y="1552575"/>
            <a:ext cx="962026" cy="962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83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Versionado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smtClean="0"/>
              <a:t>Siempre que tengamos clientes</a:t>
            </a:r>
            <a:endParaRPr lang="es-ES" dirty="0"/>
          </a:p>
          <a:p>
            <a:r>
              <a:rPr lang="es-ES" dirty="0" smtClean="0"/>
              <a:t>Si no versionas, los clientes romperán </a:t>
            </a:r>
            <a:r>
              <a:rPr lang="es-ES" dirty="0"/>
              <a:t>cuando </a:t>
            </a:r>
            <a:r>
              <a:rPr lang="es-ES" i="1" dirty="0" err="1" smtClean="0"/>
              <a:t>breaking-changes</a:t>
            </a:r>
            <a:endParaRPr lang="es-ES" dirty="0"/>
          </a:p>
          <a:p>
            <a:pPr lvl="0"/>
            <a:r>
              <a:rPr lang="es-ES" dirty="0"/>
              <a:t>Hacer obligatorio el uso de la versión</a:t>
            </a:r>
          </a:p>
          <a:p>
            <a:r>
              <a:rPr lang="es-ES" dirty="0" smtClean="0"/>
              <a:t>Mantener en producción una </a:t>
            </a:r>
            <a:r>
              <a:rPr lang="es-ES" dirty="0"/>
              <a:t>versión anterior a la actual</a:t>
            </a:r>
          </a:p>
          <a:p>
            <a:r>
              <a:rPr lang="es-ES" dirty="0" smtClean="0"/>
              <a:t>¿</a:t>
            </a:r>
            <a:r>
              <a:rPr lang="es-ES" dirty="0"/>
              <a:t>El gran problema?</a:t>
            </a:r>
          </a:p>
          <a:p>
            <a:pPr lvl="1"/>
            <a:r>
              <a:rPr lang="es-ES" dirty="0"/>
              <a:t>No es gratis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85657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Cache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 fontScale="92500" lnSpcReduction="20000"/>
          </a:bodyPr>
          <a:lstStyle/>
          <a:p>
            <a:r>
              <a:rPr lang="es-ES" dirty="0" smtClean="0"/>
              <a:t>Servidor</a:t>
            </a:r>
          </a:p>
          <a:p>
            <a:pPr lvl="1"/>
            <a:r>
              <a:rPr lang="es-ES" dirty="0" smtClean="0"/>
              <a:t>Cache-control (</a:t>
            </a:r>
            <a:r>
              <a:rPr lang="es-ES" dirty="0" err="1" smtClean="0"/>
              <a:t>public</a:t>
            </a:r>
            <a:r>
              <a:rPr lang="es-ES" dirty="0" smtClean="0"/>
              <a:t>, </a:t>
            </a:r>
            <a:r>
              <a:rPr lang="es-ES" dirty="0" err="1" smtClean="0"/>
              <a:t>private</a:t>
            </a:r>
            <a:r>
              <a:rPr lang="es-ES" dirty="0" smtClean="0"/>
              <a:t>, no-</a:t>
            </a:r>
            <a:r>
              <a:rPr lang="es-ES" dirty="0" err="1" smtClean="0"/>
              <a:t>cache,no</a:t>
            </a:r>
            <a:r>
              <a:rPr lang="es-ES" dirty="0" smtClean="0"/>
              <a:t>-</a:t>
            </a:r>
            <a:r>
              <a:rPr lang="es-ES" dirty="0" err="1" smtClean="0"/>
              <a:t>store,max-age</a:t>
            </a:r>
            <a:r>
              <a:rPr lang="es-ES" dirty="0" smtClean="0"/>
              <a:t>=</a:t>
            </a:r>
            <a:r>
              <a:rPr lang="es-ES" dirty="0" err="1" smtClean="0"/>
              <a:t>segundos,must-revalidate,etc</a:t>
            </a:r>
            <a:r>
              <a:rPr lang="es-ES" dirty="0" smtClean="0"/>
              <a:t>.)</a:t>
            </a:r>
            <a:endParaRPr lang="es-ES" dirty="0"/>
          </a:p>
          <a:p>
            <a:pPr lvl="1"/>
            <a:r>
              <a:rPr lang="es-ES" dirty="0" smtClean="0"/>
              <a:t>Expires</a:t>
            </a:r>
          </a:p>
          <a:p>
            <a:pPr lvl="1"/>
            <a:r>
              <a:rPr lang="es-ES" dirty="0" err="1"/>
              <a:t>ETag</a:t>
            </a:r>
            <a:endParaRPr lang="es-ES" dirty="0"/>
          </a:p>
          <a:p>
            <a:pPr lvl="1"/>
            <a:r>
              <a:rPr lang="es-ES" dirty="0" err="1"/>
              <a:t>Last-Modified</a:t>
            </a:r>
            <a:endParaRPr lang="es-ES" dirty="0"/>
          </a:p>
          <a:p>
            <a:r>
              <a:rPr lang="es-ES" dirty="0" smtClean="0"/>
              <a:t>Cliente</a:t>
            </a:r>
            <a:endParaRPr lang="es-ES" dirty="0"/>
          </a:p>
          <a:p>
            <a:pPr lvl="1"/>
            <a:r>
              <a:rPr lang="es-ES" dirty="0" err="1" smtClean="0"/>
              <a:t>ETag</a:t>
            </a:r>
            <a:endParaRPr lang="es-ES" dirty="0" smtClean="0"/>
          </a:p>
          <a:p>
            <a:pPr lvl="2"/>
            <a:r>
              <a:rPr lang="es-ES" dirty="0" err="1" smtClean="0"/>
              <a:t>If</a:t>
            </a:r>
            <a:r>
              <a:rPr lang="es-ES" dirty="0" smtClean="0"/>
              <a:t>-</a:t>
            </a:r>
            <a:r>
              <a:rPr lang="es-ES" dirty="0" err="1" smtClean="0"/>
              <a:t>None</a:t>
            </a:r>
            <a:r>
              <a:rPr lang="es-ES" dirty="0" smtClean="0"/>
              <a:t>-Match </a:t>
            </a:r>
            <a:r>
              <a:rPr lang="es-ES" dirty="0"/>
              <a:t>(GET)</a:t>
            </a:r>
          </a:p>
          <a:p>
            <a:pPr lvl="3"/>
            <a:r>
              <a:rPr lang="es-ES" dirty="0"/>
              <a:t>304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Modified</a:t>
            </a:r>
            <a:endParaRPr lang="es-ES" dirty="0"/>
          </a:p>
          <a:p>
            <a:pPr lvl="2"/>
            <a:r>
              <a:rPr lang="es-ES" dirty="0" err="1"/>
              <a:t>If</a:t>
            </a:r>
            <a:r>
              <a:rPr lang="es-ES" dirty="0"/>
              <a:t>-Match (</a:t>
            </a:r>
            <a:r>
              <a:rPr lang="es-ES" dirty="0" smtClean="0"/>
              <a:t>PUT)</a:t>
            </a:r>
            <a:endParaRPr lang="es-ES" dirty="0"/>
          </a:p>
          <a:p>
            <a:pPr lvl="3"/>
            <a:r>
              <a:rPr lang="es-ES" dirty="0"/>
              <a:t>412 </a:t>
            </a:r>
            <a:r>
              <a:rPr lang="es-ES" dirty="0" err="1"/>
              <a:t>Precondition</a:t>
            </a:r>
            <a:r>
              <a:rPr lang="es-ES" dirty="0"/>
              <a:t> </a:t>
            </a:r>
            <a:r>
              <a:rPr lang="es-ES" dirty="0" err="1" smtClean="0"/>
              <a:t>Failed</a:t>
            </a:r>
            <a:endParaRPr lang="es-ES" dirty="0" smtClean="0"/>
          </a:p>
          <a:p>
            <a:pPr lvl="1"/>
            <a:r>
              <a:rPr lang="es-ES" dirty="0" err="1" smtClean="0"/>
              <a:t>Last-Modified</a:t>
            </a:r>
            <a:endParaRPr lang="es-ES" dirty="0"/>
          </a:p>
          <a:p>
            <a:pPr lvl="2"/>
            <a:r>
              <a:rPr lang="es-ES" dirty="0" err="1" smtClean="0"/>
              <a:t>If-Modified-Since</a:t>
            </a:r>
            <a:r>
              <a:rPr lang="es-ES" dirty="0" smtClean="0"/>
              <a:t> 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82178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Https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smtClean="0"/>
              <a:t>Protección</a:t>
            </a:r>
            <a:endParaRPr lang="es-ES" dirty="0"/>
          </a:p>
          <a:p>
            <a:pPr lvl="1"/>
            <a:r>
              <a:rPr lang="es-ES" dirty="0" err="1" smtClean="0"/>
              <a:t>Man</a:t>
            </a:r>
            <a:r>
              <a:rPr lang="es-ES" dirty="0" smtClean="0"/>
              <a:t>-in-</a:t>
            </a:r>
            <a:r>
              <a:rPr lang="es-ES" dirty="0" err="1" smtClean="0"/>
              <a:t>the</a:t>
            </a:r>
            <a:r>
              <a:rPr lang="es-ES" dirty="0" smtClean="0"/>
              <a:t>-</a:t>
            </a:r>
            <a:r>
              <a:rPr lang="es-ES" dirty="0" err="1" smtClean="0"/>
              <a:t>middle</a:t>
            </a:r>
            <a:endParaRPr lang="es-ES" dirty="0" smtClean="0"/>
          </a:p>
          <a:p>
            <a:pPr lvl="1"/>
            <a:r>
              <a:rPr lang="es-ES" dirty="0" err="1" smtClean="0"/>
              <a:t>Session</a:t>
            </a:r>
            <a:r>
              <a:rPr lang="es-ES" dirty="0" smtClean="0"/>
              <a:t> </a:t>
            </a:r>
            <a:r>
              <a:rPr lang="es-ES" dirty="0" err="1"/>
              <a:t>hijacking</a:t>
            </a:r>
            <a:endParaRPr lang="es-ES" dirty="0"/>
          </a:p>
          <a:p>
            <a:pPr lvl="1"/>
            <a:r>
              <a:rPr lang="es-ES" dirty="0"/>
              <a:t>Autenticación básica</a:t>
            </a:r>
          </a:p>
          <a:p>
            <a:r>
              <a:rPr lang="es-ES" dirty="0" smtClean="0"/>
              <a:t>Es </a:t>
            </a:r>
            <a:r>
              <a:rPr lang="es-ES" dirty="0"/>
              <a:t>barato</a:t>
            </a:r>
          </a:p>
          <a:p>
            <a:r>
              <a:rPr lang="es-ES" dirty="0"/>
              <a:t>No hay perdida de </a:t>
            </a:r>
            <a:r>
              <a:rPr lang="es-ES" dirty="0" smtClean="0"/>
              <a:t>rendimiento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87824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Errores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smtClean="0"/>
              <a:t>Tienen que ser consumibles por el cliente</a:t>
            </a:r>
          </a:p>
          <a:p>
            <a:pPr lvl="1"/>
            <a:r>
              <a:rPr lang="es-ES" dirty="0" smtClean="0"/>
              <a:t>Saber que ocurrió y cómo resolverlo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308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" y="340810"/>
            <a:ext cx="8639034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Los desarrolladores son tus clientes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smtClean="0"/>
              <a:t>Piensa </a:t>
            </a:r>
            <a:r>
              <a:rPr lang="es-ES" dirty="0"/>
              <a:t>en </a:t>
            </a:r>
            <a:r>
              <a:rPr lang="es-ES" dirty="0" smtClean="0"/>
              <a:t>ellos (aunque no los haya), piensa </a:t>
            </a:r>
            <a:r>
              <a:rPr lang="es-ES" dirty="0"/>
              <a:t>en </a:t>
            </a:r>
            <a:r>
              <a:rPr lang="es-ES" dirty="0" smtClean="0"/>
              <a:t>ti</a:t>
            </a:r>
            <a:endParaRPr lang="es-ES" dirty="0"/>
          </a:p>
          <a:p>
            <a:r>
              <a:rPr lang="es-ES" dirty="0"/>
              <a:t>Documentación</a:t>
            </a:r>
          </a:p>
          <a:p>
            <a:pPr lvl="1"/>
            <a:r>
              <a:rPr lang="es-ES" dirty="0" smtClean="0"/>
              <a:t>No nos gusta hacer documentación, pero un </a:t>
            </a:r>
            <a:r>
              <a:rPr lang="es-ES" i="1" dirty="0" err="1" smtClean="0"/>
              <a:t>playground</a:t>
            </a:r>
            <a:r>
              <a:rPr lang="es-ES" dirty="0" smtClean="0"/>
              <a:t> mola</a:t>
            </a:r>
            <a:r>
              <a:rPr lang="es-ES" dirty="0"/>
              <a:t>	</a:t>
            </a:r>
          </a:p>
          <a:p>
            <a:pPr lvl="1"/>
            <a:r>
              <a:rPr lang="es-ES" dirty="0"/>
              <a:t>Sin ella, ningún desarrollador usará tu </a:t>
            </a:r>
            <a:r>
              <a:rPr lang="es-ES" dirty="0" smtClean="0"/>
              <a:t>API, no sabría cómo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1295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5513697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Hosting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err="1"/>
              <a:t>Microsoft.AspNet.WebApi.SelfHost</a:t>
            </a:r>
            <a:endParaRPr lang="es-ES" dirty="0"/>
          </a:p>
          <a:p>
            <a:r>
              <a:rPr lang="es-ES" dirty="0" err="1"/>
              <a:t>Microsoft.AspNet.WebApi.OwinSelfHost</a:t>
            </a:r>
            <a:endParaRPr lang="es-ES" dirty="0"/>
          </a:p>
          <a:p>
            <a:pPr lvl="1"/>
            <a:r>
              <a:rPr lang="es-ES" dirty="0" err="1"/>
              <a:t>Startup.cs</a:t>
            </a:r>
            <a:endParaRPr lang="es-ES" dirty="0"/>
          </a:p>
          <a:p>
            <a:r>
              <a:rPr lang="es-ES" dirty="0" err="1"/>
              <a:t>Microsoft.AspNet.WebApi</a:t>
            </a:r>
            <a:endParaRPr lang="es-ES" dirty="0"/>
          </a:p>
          <a:p>
            <a:pPr lvl="1"/>
            <a:r>
              <a:rPr lang="es-ES" dirty="0" err="1"/>
              <a:t>Microsoft.AspNet.WebApi.WebHost</a:t>
            </a:r>
            <a:endParaRPr lang="es-ES" dirty="0"/>
          </a:p>
          <a:p>
            <a:pPr lvl="2"/>
            <a:r>
              <a:rPr lang="es-ES" dirty="0" err="1"/>
              <a:t>App_Start</a:t>
            </a:r>
            <a:r>
              <a:rPr lang="es-ES" dirty="0"/>
              <a:t>/</a:t>
            </a:r>
            <a:r>
              <a:rPr lang="es-ES" dirty="0" err="1"/>
              <a:t>WebApiConfig.cs</a:t>
            </a:r>
            <a:endParaRPr lang="es-ES" dirty="0"/>
          </a:p>
          <a:p>
            <a:pPr lvl="2"/>
            <a:r>
              <a:rPr lang="es-ES" dirty="0" err="1" smtClean="0"/>
              <a:t>GlobalConfiguration.Configure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dirty="0" smtClean="0"/>
              <a:t>(</a:t>
            </a:r>
            <a:r>
              <a:rPr lang="es-ES" dirty="0" err="1" smtClean="0"/>
              <a:t>WebApiConfig.Register</a:t>
            </a:r>
            <a:r>
              <a:rPr lang="es-ES" dirty="0" smtClean="0"/>
              <a:t>);</a:t>
            </a:r>
          </a:p>
          <a:p>
            <a:r>
              <a:rPr lang="es-ES" dirty="0" err="1" smtClean="0"/>
              <a:t>Microsoft.AspNet.WebApi.Client</a:t>
            </a:r>
            <a:endParaRPr lang="es-ES" dirty="0"/>
          </a:p>
          <a:p>
            <a:pPr lvl="1"/>
            <a:r>
              <a:rPr lang="es-ES" dirty="0"/>
              <a:t>Métodos de extensión para </a:t>
            </a:r>
            <a:r>
              <a:rPr lang="es-ES" dirty="0" err="1"/>
              <a:t>HttpClient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7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5513697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Rutas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err="1"/>
              <a:t>Convention</a:t>
            </a:r>
            <a:r>
              <a:rPr lang="es-ES" dirty="0"/>
              <a:t> </a:t>
            </a:r>
            <a:r>
              <a:rPr lang="es-ES" dirty="0" err="1"/>
              <a:t>routing</a:t>
            </a:r>
            <a:r>
              <a:rPr lang="es-ES" dirty="0"/>
              <a:t> vs </a:t>
            </a:r>
            <a:r>
              <a:rPr lang="es-ES" dirty="0" err="1"/>
              <a:t>Attribute</a:t>
            </a:r>
            <a:r>
              <a:rPr lang="es-ES" dirty="0"/>
              <a:t> </a:t>
            </a:r>
            <a:r>
              <a:rPr lang="es-ES" dirty="0" err="1"/>
              <a:t>routing</a:t>
            </a:r>
            <a:endParaRPr lang="es-ES" dirty="0"/>
          </a:p>
          <a:p>
            <a:r>
              <a:rPr lang="es-ES" dirty="0" err="1"/>
              <a:t>Attribute</a:t>
            </a:r>
            <a:r>
              <a:rPr lang="es-ES" dirty="0"/>
              <a:t> </a:t>
            </a:r>
            <a:r>
              <a:rPr lang="es-ES" dirty="0" err="1"/>
              <a:t>routing</a:t>
            </a:r>
            <a:endParaRPr lang="es-ES" dirty="0"/>
          </a:p>
          <a:p>
            <a:pPr lvl="1"/>
            <a:r>
              <a:rPr lang="es-ES" dirty="0" err="1"/>
              <a:t>RouteAttribute</a:t>
            </a:r>
            <a:endParaRPr lang="es-ES" dirty="0"/>
          </a:p>
          <a:p>
            <a:pPr lvl="1"/>
            <a:r>
              <a:rPr lang="es-ES" dirty="0" err="1"/>
              <a:t>IHttpRouteConstraint</a:t>
            </a:r>
            <a:endParaRPr lang="es-ES" dirty="0"/>
          </a:p>
          <a:p>
            <a:pPr lvl="2"/>
            <a:r>
              <a:rPr lang="es-ES" dirty="0" err="1" smtClean="0"/>
              <a:t>System.Web.Http.Routing.Constraints</a:t>
            </a:r>
            <a:endParaRPr lang="es-ES" dirty="0"/>
          </a:p>
          <a:p>
            <a:r>
              <a:rPr lang="es-ES" b="1" dirty="0" smtClean="0"/>
              <a:t>DEMO 1, 2 y 3</a:t>
            </a:r>
          </a:p>
          <a:p>
            <a:endParaRPr lang="es-ES" dirty="0" smtClean="0"/>
          </a:p>
          <a:p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91848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5513697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¿Qué devolver?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err="1"/>
              <a:t>void</a:t>
            </a:r>
            <a:endParaRPr lang="es-ES" dirty="0"/>
          </a:p>
          <a:p>
            <a:r>
              <a:rPr lang="es-ES" dirty="0"/>
              <a:t>Tipo </a:t>
            </a:r>
            <a:r>
              <a:rPr lang="es-ES" dirty="0" smtClean="0"/>
              <a:t>.NET</a:t>
            </a:r>
            <a:endParaRPr lang="es-ES" dirty="0"/>
          </a:p>
          <a:p>
            <a:r>
              <a:rPr lang="es-ES" dirty="0" err="1"/>
              <a:t>HttpRequestMessage</a:t>
            </a:r>
            <a:endParaRPr lang="es-ES" dirty="0"/>
          </a:p>
          <a:p>
            <a:r>
              <a:rPr lang="es-ES" dirty="0" err="1" smtClean="0"/>
              <a:t>IHttpActionResult</a:t>
            </a:r>
            <a:endParaRPr lang="es-ES" dirty="0" smtClean="0"/>
          </a:p>
          <a:p>
            <a:r>
              <a:rPr lang="es-ES" b="1" dirty="0" smtClean="0"/>
              <a:t>DEMO 4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1533237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6359859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Negociación de contenido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Cabecera </a:t>
            </a:r>
            <a:r>
              <a:rPr lang="es-ES" dirty="0" err="1" smtClean="0"/>
              <a:t>Accept</a:t>
            </a:r>
            <a:endParaRPr lang="es-ES" dirty="0"/>
          </a:p>
          <a:p>
            <a:pPr lvl="0"/>
            <a:r>
              <a:rPr lang="es-ES" dirty="0" err="1"/>
              <a:t>MediaTypeFormatter</a:t>
            </a:r>
            <a:endParaRPr lang="es-ES" dirty="0"/>
          </a:p>
          <a:p>
            <a:pPr lvl="1"/>
            <a:r>
              <a:rPr lang="es-ES" dirty="0" err="1"/>
              <a:t>BufferedMediaTypeFormatter</a:t>
            </a:r>
            <a:endParaRPr lang="es-ES" dirty="0"/>
          </a:p>
          <a:p>
            <a:r>
              <a:rPr lang="es-ES" dirty="0"/>
              <a:t>¿Cuándo?</a:t>
            </a:r>
          </a:p>
          <a:p>
            <a:pPr lvl="1"/>
            <a:r>
              <a:rPr lang="es-ES" dirty="0" err="1"/>
              <a:t>SupportedMediaType</a:t>
            </a:r>
            <a:endParaRPr lang="es-ES" dirty="0"/>
          </a:p>
          <a:p>
            <a:pPr lvl="1"/>
            <a:r>
              <a:rPr lang="es-ES" dirty="0" err="1"/>
              <a:t>MediaTypeMappings</a:t>
            </a:r>
            <a:endParaRPr lang="es-ES" dirty="0"/>
          </a:p>
          <a:p>
            <a:pPr lvl="2"/>
            <a:r>
              <a:rPr lang="es-ES" dirty="0"/>
              <a:t>Si está presente algún valor en la </a:t>
            </a:r>
            <a:r>
              <a:rPr lang="es-ES" dirty="0" smtClean="0"/>
              <a:t>petición (</a:t>
            </a:r>
            <a:r>
              <a:rPr lang="es-ES" dirty="0" err="1" smtClean="0"/>
              <a:t>querystring</a:t>
            </a:r>
            <a:r>
              <a:rPr lang="es-ES" dirty="0" smtClean="0"/>
              <a:t>, cabecera, etc.)</a:t>
            </a:r>
            <a:endParaRPr lang="es-ES" dirty="0"/>
          </a:p>
          <a:p>
            <a:pPr lvl="3"/>
            <a:r>
              <a:rPr lang="es-ES" i="1" dirty="0" err="1"/>
              <a:t>cards</a:t>
            </a:r>
            <a:r>
              <a:rPr lang="es-ES" i="1" dirty="0"/>
              <a:t>/1?format=</a:t>
            </a:r>
            <a:r>
              <a:rPr lang="es-ES" i="1" dirty="0" err="1"/>
              <a:t>json</a:t>
            </a:r>
            <a:endParaRPr lang="es-ES" i="1" dirty="0"/>
          </a:p>
          <a:p>
            <a:pPr marL="228600" lvl="1">
              <a:spcBef>
                <a:spcPts val="1000"/>
              </a:spcBef>
            </a:pPr>
            <a:r>
              <a:rPr lang="es-ES" dirty="0"/>
              <a:t>Además un </a:t>
            </a:r>
            <a:r>
              <a:rPr lang="es-ES" dirty="0" err="1"/>
              <a:t>MediaTypeFormatter</a:t>
            </a:r>
            <a:r>
              <a:rPr lang="es-ES" dirty="0"/>
              <a:t> puede </a:t>
            </a:r>
            <a:r>
              <a:rPr lang="es-ES" dirty="0" err="1"/>
              <a:t>parsear</a:t>
            </a:r>
            <a:r>
              <a:rPr lang="es-ES" dirty="0"/>
              <a:t> el cuerpo de una petición para construir un tipo </a:t>
            </a:r>
            <a:r>
              <a:rPr lang="es-ES" dirty="0" smtClean="0"/>
              <a:t>complejo</a:t>
            </a:r>
          </a:p>
          <a:p>
            <a:pPr marL="228600" lvl="1">
              <a:spcBef>
                <a:spcPts val="1000"/>
              </a:spcBef>
            </a:pPr>
            <a:r>
              <a:rPr lang="es-ES" b="1" dirty="0" smtClean="0"/>
              <a:t>DEMO 5 y 6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25514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5513697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Ciclo de vida</a:t>
            </a:r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0" y="2120900"/>
            <a:ext cx="9144000" cy="26924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b="1" dirty="0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Pipelines por doquier</a:t>
            </a:r>
            <a:endParaRPr lang="es-ES" sz="7200" b="1" dirty="0">
              <a:latin typeface="Segoe WP Black" panose="020B0A02040504020203" pitchFamily="34" charset="0"/>
              <a:ea typeface="Adobe Gothic Std B" panose="020B0800000000000000" pitchFamily="34" charset="-128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626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¿Qué vamos a ver?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310185"/>
            <a:ext cx="7766050" cy="486677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dirty="0"/>
          </a:p>
          <a:p>
            <a:r>
              <a:rPr lang="es-ES" dirty="0" smtClean="0"/>
              <a:t>Guía de supervivencia de diseño de una API REST</a:t>
            </a:r>
            <a:endParaRPr lang="es-ES" dirty="0"/>
          </a:p>
          <a:p>
            <a:r>
              <a:rPr lang="es-ES" dirty="0" smtClean="0"/>
              <a:t>Puntos de extensión Web API </a:t>
            </a:r>
            <a:r>
              <a:rPr lang="es-ES" dirty="0" err="1" smtClean="0"/>
              <a:t>must-known</a:t>
            </a:r>
            <a:endParaRPr lang="es-ES" dirty="0" smtClean="0"/>
          </a:p>
          <a:p>
            <a:pPr marL="0" indent="0">
              <a:buNone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412474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6359859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Ciclo de vida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s-ES" dirty="0" smtClean="0"/>
              <a:t>Hosting</a:t>
            </a:r>
          </a:p>
          <a:p>
            <a:pPr lvl="2"/>
            <a:r>
              <a:rPr lang="es-ES" dirty="0" smtClean="0"/>
              <a:t>IIS</a:t>
            </a:r>
          </a:p>
          <a:p>
            <a:pPr lvl="3"/>
            <a:r>
              <a:rPr lang="es-ES" dirty="0" err="1" smtClean="0"/>
              <a:t>IHttpModule</a:t>
            </a:r>
            <a:endParaRPr lang="es-ES" dirty="0" smtClean="0"/>
          </a:p>
          <a:p>
            <a:pPr lvl="3"/>
            <a:r>
              <a:rPr lang="es-ES" dirty="0" err="1" smtClean="0"/>
              <a:t>IHttpHandler</a:t>
            </a:r>
            <a:endParaRPr lang="es-ES" dirty="0" smtClean="0"/>
          </a:p>
          <a:p>
            <a:pPr lvl="2"/>
            <a:r>
              <a:rPr lang="es-ES" dirty="0" smtClean="0"/>
              <a:t>OWIN</a:t>
            </a:r>
          </a:p>
          <a:p>
            <a:pPr lvl="3"/>
            <a:r>
              <a:rPr lang="es-ES" dirty="0" err="1" smtClean="0"/>
              <a:t>Middelwares</a:t>
            </a:r>
            <a:endParaRPr lang="es-ES" dirty="0" smtClean="0"/>
          </a:p>
          <a:p>
            <a:pPr lvl="1"/>
            <a:r>
              <a:rPr lang="es-ES" dirty="0" smtClean="0"/>
              <a:t>Web API</a:t>
            </a:r>
          </a:p>
          <a:p>
            <a:pPr lvl="2"/>
            <a:r>
              <a:rPr lang="es-ES" dirty="0" err="1"/>
              <a:t>Message</a:t>
            </a:r>
            <a:r>
              <a:rPr lang="es-ES" dirty="0"/>
              <a:t> </a:t>
            </a:r>
            <a:r>
              <a:rPr lang="es-ES" dirty="0" err="1" smtClean="0"/>
              <a:t>Handlers</a:t>
            </a:r>
            <a:endParaRPr lang="es-ES" dirty="0"/>
          </a:p>
          <a:p>
            <a:pPr lvl="2"/>
            <a:r>
              <a:rPr lang="es-ES" dirty="0" smtClean="0"/>
              <a:t>Filtros</a:t>
            </a:r>
          </a:p>
          <a:p>
            <a:pPr lvl="1"/>
            <a:r>
              <a:rPr lang="es-ES" dirty="0" smtClean="0"/>
              <a:t>Cross-</a:t>
            </a:r>
            <a:r>
              <a:rPr lang="es-ES" dirty="0" err="1" smtClean="0"/>
              <a:t>cutting</a:t>
            </a:r>
            <a:r>
              <a:rPr lang="es-ES" dirty="0" smtClean="0"/>
              <a:t> </a:t>
            </a:r>
            <a:r>
              <a:rPr lang="es-ES" dirty="0" err="1"/>
              <a:t>concerns</a:t>
            </a:r>
            <a:endParaRPr lang="es-ES" dirty="0"/>
          </a:p>
          <a:p>
            <a:pPr lvl="2"/>
            <a:r>
              <a:rPr lang="es-ES" dirty="0"/>
              <a:t>Varia el nivel de abstracción</a:t>
            </a:r>
          </a:p>
          <a:p>
            <a:pPr lvl="1"/>
            <a:r>
              <a:rPr lang="es-ES" dirty="0" smtClean="0"/>
              <a:t>Todos pueden cortocircuitar</a:t>
            </a:r>
          </a:p>
          <a:p>
            <a:pPr lvl="1"/>
            <a:r>
              <a:rPr lang="es-ES" dirty="0" err="1" smtClean="0"/>
              <a:t>Message</a:t>
            </a:r>
            <a:r>
              <a:rPr lang="es-ES" dirty="0" smtClean="0"/>
              <a:t> </a:t>
            </a:r>
            <a:r>
              <a:rPr lang="es-ES" dirty="0" err="1" smtClean="0"/>
              <a:t>Handlers</a:t>
            </a:r>
            <a:r>
              <a:rPr lang="es-ES" dirty="0"/>
              <a:t> y</a:t>
            </a:r>
            <a:r>
              <a:rPr lang="es-ES" dirty="0" smtClean="0"/>
              <a:t> </a:t>
            </a:r>
            <a:r>
              <a:rPr lang="es-ES" dirty="0" err="1" smtClean="0"/>
              <a:t>Middelwares</a:t>
            </a:r>
            <a:endParaRPr lang="es-ES" dirty="0"/>
          </a:p>
          <a:p>
            <a:pPr lvl="2"/>
            <a:r>
              <a:rPr lang="es-ES" dirty="0"/>
              <a:t>Suceden antes del </a:t>
            </a:r>
            <a:r>
              <a:rPr lang="es-ES" dirty="0" err="1"/>
              <a:t>routing</a:t>
            </a:r>
            <a:endParaRPr lang="es-ES" dirty="0"/>
          </a:p>
          <a:p>
            <a:pPr lvl="2"/>
            <a:r>
              <a:rPr lang="es-ES" dirty="0"/>
              <a:t>Encadenamiento (</a:t>
            </a:r>
            <a:r>
              <a:rPr lang="es-ES" dirty="0" err="1"/>
              <a:t>chaining</a:t>
            </a:r>
            <a:r>
              <a:rPr lang="es-ES" dirty="0"/>
              <a:t>)</a:t>
            </a:r>
          </a:p>
          <a:p>
            <a:pPr lvl="1"/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83379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6359859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Ciclo de vida (IIS)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17" y="1446664"/>
            <a:ext cx="6943486" cy="4470274"/>
          </a:xfrm>
        </p:spPr>
      </p:pic>
    </p:spTree>
    <p:extLst>
      <p:ext uri="{BB962C8B-B14F-4D97-AF65-F5344CB8AC3E}">
        <p14:creationId xmlns:p14="http://schemas.microsoft.com/office/powerpoint/2010/main" val="2789566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6359859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Ciclo de vida (OWIN)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77" y="3016154"/>
            <a:ext cx="7812583" cy="2169995"/>
          </a:xfrm>
        </p:spPr>
      </p:pic>
    </p:spTree>
    <p:extLst>
      <p:ext uri="{BB962C8B-B14F-4D97-AF65-F5344CB8AC3E}">
        <p14:creationId xmlns:p14="http://schemas.microsoft.com/office/powerpoint/2010/main" val="360032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6359859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Ciclo de vida (Web API)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10" y="1700390"/>
            <a:ext cx="8256896" cy="4168147"/>
          </a:xfrm>
        </p:spPr>
      </p:pic>
    </p:spTree>
    <p:extLst>
      <p:ext uri="{BB962C8B-B14F-4D97-AF65-F5344CB8AC3E}">
        <p14:creationId xmlns:p14="http://schemas.microsoft.com/office/powerpoint/2010/main" val="8235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6359859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Ciclo de vida (Web API)</a:t>
            </a:r>
            <a:endParaRPr lang="es-ES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765" y="1248667"/>
            <a:ext cx="6496334" cy="5083893"/>
          </a:xfrm>
        </p:spPr>
      </p:pic>
    </p:spTree>
    <p:extLst>
      <p:ext uri="{BB962C8B-B14F-4D97-AF65-F5344CB8AC3E}">
        <p14:creationId xmlns:p14="http://schemas.microsoft.com/office/powerpoint/2010/main" val="48883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6359859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Filtros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 fontScale="70000" lnSpcReduction="20000"/>
          </a:bodyPr>
          <a:lstStyle/>
          <a:p>
            <a:pPr lvl="1"/>
            <a:r>
              <a:rPr lang="es-ES" dirty="0" err="1"/>
              <a:t>IAuthenticationFilter</a:t>
            </a:r>
            <a:endParaRPr lang="es-ES" dirty="0"/>
          </a:p>
          <a:p>
            <a:pPr lvl="2"/>
            <a:r>
              <a:rPr lang="es-ES" dirty="0" err="1" smtClean="0"/>
              <a:t>AuthenticateAsync</a:t>
            </a:r>
            <a:endParaRPr lang="es-ES" dirty="0" smtClean="0"/>
          </a:p>
          <a:p>
            <a:pPr lvl="2"/>
            <a:r>
              <a:rPr lang="es-ES" dirty="0" err="1" smtClean="0"/>
              <a:t>ChallengeAsync</a:t>
            </a:r>
            <a:endParaRPr lang="es-ES" dirty="0" smtClean="0"/>
          </a:p>
          <a:p>
            <a:pPr lvl="1"/>
            <a:r>
              <a:rPr lang="es-ES" dirty="0" err="1" smtClean="0"/>
              <a:t>IAuthorizationFilter.ExecuteAuthorizationFilterAsync</a:t>
            </a:r>
            <a:endParaRPr lang="es-ES" dirty="0"/>
          </a:p>
          <a:p>
            <a:pPr lvl="2"/>
            <a:r>
              <a:rPr lang="es-ES" dirty="0" err="1" smtClean="0"/>
              <a:t>AuthorizationFilterAttribute</a:t>
            </a:r>
            <a:endParaRPr lang="es-ES" dirty="0" smtClean="0"/>
          </a:p>
          <a:p>
            <a:pPr lvl="3"/>
            <a:r>
              <a:rPr lang="es-ES" dirty="0" err="1" smtClean="0"/>
              <a:t>OnAuthorizationAsync</a:t>
            </a:r>
            <a:endParaRPr lang="es-ES" dirty="0" smtClean="0"/>
          </a:p>
          <a:p>
            <a:pPr lvl="3"/>
            <a:r>
              <a:rPr lang="es-ES" dirty="0" err="1" smtClean="0"/>
              <a:t>OnAuthorization</a:t>
            </a:r>
            <a:endParaRPr lang="es-ES" dirty="0" smtClean="0"/>
          </a:p>
          <a:p>
            <a:pPr lvl="1"/>
            <a:r>
              <a:rPr lang="es-ES" dirty="0" err="1" smtClean="0"/>
              <a:t>IActionFilter.ExecuteActionFilterAsync</a:t>
            </a:r>
            <a:endParaRPr lang="es-ES" dirty="0"/>
          </a:p>
          <a:p>
            <a:pPr lvl="2"/>
            <a:r>
              <a:rPr lang="es-ES" dirty="0" err="1"/>
              <a:t>ActionFilterAttribute</a:t>
            </a:r>
            <a:endParaRPr lang="es-ES" dirty="0"/>
          </a:p>
          <a:p>
            <a:pPr lvl="3"/>
            <a:r>
              <a:rPr lang="es-ES" dirty="0" err="1"/>
              <a:t>OnActionExecuted</a:t>
            </a:r>
            <a:endParaRPr lang="es-ES" dirty="0"/>
          </a:p>
          <a:p>
            <a:pPr lvl="3"/>
            <a:r>
              <a:rPr lang="es-ES" dirty="0" err="1"/>
              <a:t>OnActionExecutedAsync</a:t>
            </a:r>
            <a:endParaRPr lang="es-ES" dirty="0"/>
          </a:p>
          <a:p>
            <a:pPr lvl="3"/>
            <a:r>
              <a:rPr lang="es-ES" dirty="0" err="1"/>
              <a:t>OnActionExecuting</a:t>
            </a:r>
            <a:endParaRPr lang="es-ES" dirty="0"/>
          </a:p>
          <a:p>
            <a:pPr lvl="3"/>
            <a:r>
              <a:rPr lang="es-ES" dirty="0" err="1"/>
              <a:t>OnActionExecutingAsync</a:t>
            </a:r>
            <a:endParaRPr lang="es-ES" dirty="0"/>
          </a:p>
          <a:p>
            <a:pPr lvl="1"/>
            <a:r>
              <a:rPr lang="es-ES" dirty="0" err="1" smtClean="0"/>
              <a:t>IExceptionFilter</a:t>
            </a:r>
            <a:endParaRPr lang="es-ES" dirty="0"/>
          </a:p>
          <a:p>
            <a:pPr lvl="2"/>
            <a:r>
              <a:rPr lang="es-ES" dirty="0" err="1"/>
              <a:t>ExceptionFilterAttribute.ExecuteExceptionFilterAsync</a:t>
            </a:r>
            <a:endParaRPr lang="es-ES" dirty="0"/>
          </a:p>
          <a:p>
            <a:pPr lvl="3"/>
            <a:r>
              <a:rPr lang="es-ES" dirty="0" err="1"/>
              <a:t>OnException</a:t>
            </a:r>
            <a:endParaRPr lang="es-ES" dirty="0"/>
          </a:p>
          <a:p>
            <a:pPr lvl="3"/>
            <a:r>
              <a:rPr lang="es-ES" dirty="0" err="1" smtClean="0"/>
              <a:t>OnExceptionAsync</a:t>
            </a:r>
            <a:endParaRPr lang="es-ES" dirty="0" smtClean="0"/>
          </a:p>
          <a:p>
            <a:pPr lvl="1"/>
            <a:r>
              <a:rPr lang="es-ES" b="1" dirty="0" smtClean="0"/>
              <a:t>DEMOS 7 y 8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371731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5513697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err="1" smtClean="0"/>
              <a:t>Message</a:t>
            </a:r>
            <a:r>
              <a:rPr lang="es-ES" dirty="0" smtClean="0"/>
              <a:t> </a:t>
            </a:r>
            <a:r>
              <a:rPr lang="es-ES" dirty="0" err="1" smtClean="0"/>
              <a:t>Handlers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b="1" dirty="0" smtClean="0"/>
              <a:t>DEMO 9 y 10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103433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5513697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err="1" smtClean="0"/>
              <a:t>Middelwares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b="1" dirty="0" smtClean="0"/>
              <a:t>DEMO 11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399900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5513697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Documentación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err="1"/>
              <a:t>Microsoft.AspNet.WebApi.HelpPage</a:t>
            </a:r>
            <a:endParaRPr lang="es-ES" dirty="0"/>
          </a:p>
          <a:p>
            <a:pPr lvl="1"/>
            <a:r>
              <a:rPr lang="es-ES" dirty="0" err="1"/>
              <a:t>ResponseType</a:t>
            </a:r>
            <a:endParaRPr lang="es-ES" dirty="0"/>
          </a:p>
          <a:p>
            <a:pPr lvl="1"/>
            <a:r>
              <a:rPr lang="es-ES" dirty="0"/>
              <a:t>XML </a:t>
            </a:r>
            <a:r>
              <a:rPr lang="es-ES" dirty="0" err="1"/>
              <a:t>comment</a:t>
            </a:r>
            <a:endParaRPr lang="es-ES" dirty="0"/>
          </a:p>
          <a:p>
            <a:r>
              <a:rPr lang="es-ES" dirty="0" err="1"/>
              <a:t>Swagger</a:t>
            </a:r>
            <a:endParaRPr lang="es-ES" dirty="0"/>
          </a:p>
          <a:p>
            <a:pPr lvl="1"/>
            <a:r>
              <a:rPr lang="es-ES" dirty="0"/>
              <a:t>API Explorer (</a:t>
            </a:r>
            <a:r>
              <a:rPr lang="es-ES" dirty="0" err="1"/>
              <a:t>playground</a:t>
            </a:r>
            <a:r>
              <a:rPr lang="es-ES" dirty="0"/>
              <a:t>)</a:t>
            </a:r>
          </a:p>
          <a:p>
            <a:pPr lvl="1"/>
            <a:r>
              <a:rPr lang="es-ES" dirty="0" err="1"/>
              <a:t>Swashbuckle</a:t>
            </a:r>
            <a:endParaRPr lang="es-ES" dirty="0"/>
          </a:p>
          <a:p>
            <a:pPr lvl="2"/>
            <a:r>
              <a:rPr lang="es-ES" dirty="0">
                <a:hlinkClick r:id="rId2"/>
              </a:rPr>
              <a:t>https://</a:t>
            </a:r>
            <a:r>
              <a:rPr lang="es-ES" dirty="0" smtClean="0">
                <a:hlinkClick r:id="rId2"/>
              </a:rPr>
              <a:t>github.com/domaindrivendev/Swashbuckle</a:t>
            </a:r>
            <a:endParaRPr lang="es-ES" dirty="0" smtClean="0"/>
          </a:p>
          <a:p>
            <a:r>
              <a:rPr lang="es-ES" b="1" dirty="0" smtClean="0"/>
              <a:t>DEMO 12 y 13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256954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5513697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err="1" smtClean="0"/>
              <a:t>Dynamic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pPr lvl="0"/>
            <a:r>
              <a:rPr lang="es-ES" dirty="0" smtClean="0"/>
              <a:t>Yo de mayor quiero programar en </a:t>
            </a:r>
            <a:r>
              <a:rPr lang="es-ES" dirty="0" err="1" smtClean="0"/>
              <a:t>Javascript</a:t>
            </a:r>
            <a:r>
              <a:rPr lang="es-ES" dirty="0" smtClean="0"/>
              <a:t>…</a:t>
            </a:r>
            <a:endParaRPr lang="es-ES" dirty="0"/>
          </a:p>
          <a:p>
            <a:pPr lvl="1"/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es-E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fields</a:t>
            </a:r>
            <a:r>
              <a:rPr lang="es-ES" i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s-ES" i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id,name,color</a:t>
            </a:r>
            <a:r>
              <a:rPr lang="es-E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lvl="1"/>
            <a:r>
              <a:rPr lang="es-E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tickets/12?embed=</a:t>
            </a:r>
            <a:r>
              <a:rPr lang="es-E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customer.name,assigned_user</a:t>
            </a:r>
            <a:endParaRPr lang="es-E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b="1" dirty="0" smtClean="0">
                <a:cs typeface="Courier New" panose="02070309020205020404" pitchFamily="49" charset="0"/>
              </a:rPr>
              <a:t>DEMO 14</a:t>
            </a:r>
            <a:endParaRPr lang="es-ES" b="1" dirty="0">
              <a:cs typeface="Courier New" panose="02070309020205020404" pitchFamily="49" charset="0"/>
            </a:endParaRP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2745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REST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32012" y="1214651"/>
            <a:ext cx="8693624" cy="539086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s-ES" dirty="0"/>
          </a:p>
          <a:p>
            <a:pPr lvl="1"/>
            <a:r>
              <a:rPr lang="es-ES" b="1" dirty="0" smtClean="0"/>
              <a:t>¿Qué es?</a:t>
            </a:r>
          </a:p>
          <a:p>
            <a:pPr lvl="2"/>
            <a:r>
              <a:rPr lang="es-ES" dirty="0" err="1"/>
              <a:t>REpresentational</a:t>
            </a:r>
            <a:r>
              <a:rPr lang="es-ES" dirty="0"/>
              <a:t> </a:t>
            </a:r>
            <a:r>
              <a:rPr lang="es-ES" dirty="0" err="1"/>
              <a:t>State</a:t>
            </a:r>
            <a:r>
              <a:rPr lang="es-ES" dirty="0"/>
              <a:t> Transfer</a:t>
            </a:r>
          </a:p>
          <a:p>
            <a:pPr lvl="2"/>
            <a:r>
              <a:rPr lang="es-ES" dirty="0" smtClean="0"/>
              <a:t>Estilo </a:t>
            </a:r>
            <a:r>
              <a:rPr lang="es-ES" dirty="0"/>
              <a:t>arquitectónico para crear servicios distribuidos en la </a:t>
            </a:r>
            <a:r>
              <a:rPr lang="es-ES" dirty="0" smtClean="0"/>
              <a:t>web</a:t>
            </a:r>
          </a:p>
          <a:p>
            <a:pPr lvl="1"/>
            <a:r>
              <a:rPr lang="es-ES" b="1" dirty="0" smtClean="0"/>
              <a:t>¿Y quien lo inventó?</a:t>
            </a:r>
          </a:p>
          <a:p>
            <a:pPr lvl="2"/>
            <a:r>
              <a:rPr lang="es-ES" dirty="0"/>
              <a:t>Roy </a:t>
            </a:r>
            <a:r>
              <a:rPr lang="es-ES" dirty="0" err="1" smtClean="0"/>
              <a:t>Fielding</a:t>
            </a:r>
            <a:endParaRPr lang="es-ES" dirty="0" smtClean="0"/>
          </a:p>
          <a:p>
            <a:pPr lvl="3"/>
            <a:r>
              <a:rPr lang="es-ES" dirty="0" smtClean="0"/>
              <a:t>Autor (entre muchos) de </a:t>
            </a:r>
            <a:r>
              <a:rPr lang="es-ES" dirty="0"/>
              <a:t>la especificación HTTP</a:t>
            </a:r>
          </a:p>
          <a:p>
            <a:pPr lvl="3"/>
            <a:r>
              <a:rPr lang="es-ES" dirty="0" smtClean="0"/>
              <a:t>Cofundador </a:t>
            </a:r>
            <a:r>
              <a:rPr lang="es-ES" dirty="0"/>
              <a:t>del servidor Apache</a:t>
            </a:r>
          </a:p>
          <a:p>
            <a:pPr lvl="1"/>
            <a:r>
              <a:rPr lang="es-ES" b="1" dirty="0" smtClean="0"/>
              <a:t>¿Y cuándo?</a:t>
            </a:r>
          </a:p>
          <a:p>
            <a:pPr lvl="2"/>
            <a:r>
              <a:rPr lang="es-ES" dirty="0"/>
              <a:t>En el año 2000, durante su tesis </a:t>
            </a:r>
            <a:r>
              <a:rPr lang="es-ES" dirty="0" smtClean="0"/>
              <a:t>doctoral</a:t>
            </a:r>
            <a:endParaRPr lang="es-ES" dirty="0"/>
          </a:p>
          <a:p>
            <a:pPr lvl="3"/>
            <a:r>
              <a:rPr lang="es-ES" dirty="0">
                <a:hlinkClick r:id="rId2"/>
              </a:rPr>
              <a:t>https://www.ics.uci.edu/~fielding/pubs/dissertation/top.htm</a:t>
            </a:r>
            <a:endParaRPr lang="es-ES" dirty="0"/>
          </a:p>
          <a:p>
            <a:pPr lvl="3"/>
            <a:r>
              <a:rPr lang="es-ES" u="sng" dirty="0">
                <a:hlinkClick r:id="rId3"/>
              </a:rPr>
              <a:t>https://www.ics.uci.edu/~fielding/pubs/dissertation/rest_arch_style.htm</a:t>
            </a:r>
            <a:endParaRPr lang="es-ES" u="sng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53473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0" y="3549650"/>
            <a:ext cx="9144000" cy="1574800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dirty="0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¡Gracias!</a:t>
            </a:r>
            <a:endParaRPr lang="es-ES" sz="7200" dirty="0">
              <a:latin typeface="Segoe WP Black" panose="020B0A02040504020203" pitchFamily="34" charset="0"/>
              <a:ea typeface="Adobe Gothic Std B" panose="020B0800000000000000" pitchFamily="34" charset="-128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8068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REST (</a:t>
            </a:r>
            <a:r>
              <a:rPr lang="es-ES" dirty="0" err="1" smtClean="0"/>
              <a:t>again</a:t>
            </a:r>
            <a:r>
              <a:rPr lang="es-ES" dirty="0" smtClean="0"/>
              <a:t>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32012" y="1214651"/>
            <a:ext cx="8693624" cy="53908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dirty="0"/>
          </a:p>
          <a:p>
            <a:pPr lvl="1"/>
            <a:r>
              <a:rPr lang="es-ES" b="1" dirty="0" smtClean="0"/>
              <a:t>¿Qué es?</a:t>
            </a:r>
          </a:p>
          <a:p>
            <a:pPr lvl="2"/>
            <a:r>
              <a:rPr lang="es-ES" dirty="0"/>
              <a:t>C</a:t>
            </a:r>
            <a:r>
              <a:rPr lang="es-ES" dirty="0" smtClean="0"/>
              <a:t>ualquier </a:t>
            </a:r>
            <a:r>
              <a:rPr lang="es-ES" dirty="0"/>
              <a:t>servicio HTTP que no sea un Web </a:t>
            </a:r>
            <a:r>
              <a:rPr lang="es-ES" dirty="0" err="1"/>
              <a:t>Service</a:t>
            </a:r>
            <a:r>
              <a:rPr lang="es-ES" dirty="0"/>
              <a:t> (</a:t>
            </a:r>
            <a:r>
              <a:rPr lang="es-ES" dirty="0" smtClean="0"/>
              <a:t>SOAP, </a:t>
            </a:r>
            <a:r>
              <a:rPr lang="es-ES" dirty="0" err="1" smtClean="0"/>
              <a:t>Envelope</a:t>
            </a:r>
            <a:r>
              <a:rPr lang="es-ES" dirty="0" smtClean="0"/>
              <a:t>, etc.)</a:t>
            </a:r>
            <a:endParaRPr lang="es-ES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78194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Contexto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ES" dirty="0"/>
          </a:p>
          <a:p>
            <a:r>
              <a:rPr lang="es-ES" dirty="0" err="1" smtClean="0"/>
              <a:t>RESTtafarian</a:t>
            </a:r>
            <a:r>
              <a:rPr lang="es-ES" dirty="0" smtClean="0"/>
              <a:t> </a:t>
            </a:r>
            <a:r>
              <a:rPr lang="es-ES" dirty="0"/>
              <a:t>vs </a:t>
            </a:r>
            <a:r>
              <a:rPr lang="es-ES" dirty="0" err="1"/>
              <a:t>Pragmatics</a:t>
            </a:r>
            <a:endParaRPr lang="es-ES" u="sng" dirty="0"/>
          </a:p>
          <a:p>
            <a:r>
              <a:rPr lang="es-ES" dirty="0" smtClean="0"/>
              <a:t>¿Somos Facebook, Twitter, Instagram, Pinterest…?</a:t>
            </a:r>
          </a:p>
          <a:p>
            <a:r>
              <a:rPr lang="es-ES" dirty="0" err="1"/>
              <a:t>design</a:t>
            </a:r>
            <a:r>
              <a:rPr lang="es-ES" dirty="0"/>
              <a:t> </a:t>
            </a:r>
            <a:r>
              <a:rPr lang="es-ES" dirty="0" err="1"/>
              <a:t>guidelines</a:t>
            </a:r>
            <a:r>
              <a:rPr lang="es-ES" dirty="0"/>
              <a:t> api </a:t>
            </a:r>
            <a:r>
              <a:rPr lang="es-ES" dirty="0" err="1" smtClean="0"/>
              <a:t>rest</a:t>
            </a:r>
            <a:endParaRPr lang="es-ES" dirty="0" smtClean="0"/>
          </a:p>
          <a:p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practices</a:t>
            </a:r>
            <a:r>
              <a:rPr lang="es-ES" dirty="0"/>
              <a:t> api </a:t>
            </a:r>
            <a:r>
              <a:rPr lang="es-ES" dirty="0" err="1" smtClean="0"/>
              <a:t>rest</a:t>
            </a:r>
            <a:endParaRPr lang="es-ES" dirty="0" smtClean="0"/>
          </a:p>
          <a:p>
            <a:r>
              <a:rPr lang="en-US" dirty="0"/>
              <a:t>best conventions </a:t>
            </a:r>
            <a:r>
              <a:rPr lang="en-US" dirty="0" err="1"/>
              <a:t>api</a:t>
            </a:r>
            <a:r>
              <a:rPr lang="en-US" dirty="0"/>
              <a:t> </a:t>
            </a:r>
            <a:r>
              <a:rPr lang="en-US" dirty="0" smtClean="0"/>
              <a:t>rest</a:t>
            </a:r>
          </a:p>
          <a:p>
            <a:r>
              <a:rPr lang="en-US" dirty="0" smtClean="0"/>
              <a:t>…</a:t>
            </a:r>
          </a:p>
          <a:p>
            <a:r>
              <a:rPr lang="en-US" dirty="0" smtClean="0"/>
              <a:t>design </a:t>
            </a:r>
            <a:r>
              <a:rPr lang="en-US" dirty="0"/>
              <a:t>guidelines best practices best convention </a:t>
            </a:r>
            <a:r>
              <a:rPr lang="en-US" dirty="0" err="1"/>
              <a:t>api</a:t>
            </a:r>
            <a:r>
              <a:rPr lang="en-US" dirty="0"/>
              <a:t> rest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392272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6000" r="-2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0" y="2120900"/>
            <a:ext cx="9144000" cy="2692400"/>
          </a:xfrm>
          <a:prstGeom prst="rect">
            <a:avLst/>
          </a:prstGeom>
          <a:solidFill>
            <a:schemeClr val="tx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7200" b="1" dirty="0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¡I </a:t>
            </a:r>
            <a:r>
              <a:rPr lang="es-ES" sz="7200" b="1" dirty="0" err="1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will</a:t>
            </a:r>
            <a:r>
              <a:rPr lang="es-ES" sz="7200" b="1" dirty="0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 </a:t>
            </a:r>
            <a:r>
              <a:rPr lang="es-ES" sz="7200" b="1" dirty="0" err="1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survive</a:t>
            </a:r>
            <a:r>
              <a:rPr lang="es-ES" sz="7200" b="1" dirty="0" smtClean="0">
                <a:latin typeface="Segoe WP Black" panose="020B0A02040504020203" pitchFamily="34" charset="0"/>
                <a:ea typeface="Adobe Gothic Std B" panose="020B0800000000000000" pitchFamily="34" charset="-128"/>
                <a:cs typeface="Aharoni" panose="02010803020104030203" pitchFamily="2" charset="-79"/>
              </a:rPr>
              <a:t>!</a:t>
            </a:r>
            <a:endParaRPr lang="es-ES" sz="7200" b="1" dirty="0">
              <a:latin typeface="Segoe WP Black" panose="020B0A02040504020203" pitchFamily="34" charset="0"/>
              <a:ea typeface="Adobe Gothic Std B" panose="020B0800000000000000" pitchFamily="34" charset="-128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225281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2" y="340810"/>
            <a:ext cx="5513697" cy="637673"/>
          </a:xfrm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Enlaces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/>
              <a:t>Web API </a:t>
            </a:r>
            <a:r>
              <a:rPr lang="es-ES" dirty="0" err="1"/>
              <a:t>Design</a:t>
            </a:r>
            <a:endParaRPr lang="es-ES" dirty="0"/>
          </a:p>
          <a:p>
            <a:pPr lvl="1"/>
            <a:r>
              <a:rPr lang="es-ES" dirty="0">
                <a:hlinkClick r:id="rId2"/>
              </a:rPr>
              <a:t>http://apigee.com/about/resources/ebooks/web-api-design</a:t>
            </a:r>
            <a:endParaRPr lang="es-ES" dirty="0"/>
          </a:p>
          <a:p>
            <a:r>
              <a:rPr lang="en-US" dirty="0"/>
              <a:t>Designing Evolvable Web APIs with ASP.NET</a:t>
            </a:r>
          </a:p>
          <a:p>
            <a:pPr lvl="1"/>
            <a:r>
              <a:rPr lang="es-ES" dirty="0">
                <a:hlinkClick r:id="rId3"/>
              </a:rPr>
              <a:t>http://chimera.labs.oreilly.com/books/1234000001708</a:t>
            </a:r>
            <a:endParaRPr lang="es-ES" dirty="0"/>
          </a:p>
          <a:p>
            <a:r>
              <a:rPr lang="es-ES" dirty="0" smtClean="0"/>
              <a:t>HTTP </a:t>
            </a:r>
            <a:r>
              <a:rPr lang="es-ES" dirty="0" err="1"/>
              <a:t>Succinctly</a:t>
            </a:r>
            <a:endParaRPr lang="es-ES" dirty="0"/>
          </a:p>
          <a:p>
            <a:pPr lvl="1"/>
            <a:r>
              <a:rPr lang="es-ES" dirty="0">
                <a:hlinkClick r:id="rId4"/>
              </a:rPr>
              <a:t>http://www.syncfusion.com/resources/techportal/details/ebooks/http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2127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s-ES" dirty="0" smtClean="0"/>
              <a:t>Recursos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72955" y="1310185"/>
            <a:ext cx="8570794" cy="5295331"/>
          </a:xfrm>
        </p:spPr>
        <p:txBody>
          <a:bodyPr>
            <a:normAutofit/>
          </a:bodyPr>
          <a:lstStyle/>
          <a:p>
            <a:r>
              <a:rPr lang="es-ES" dirty="0" smtClean="0"/>
              <a:t>Publicamos </a:t>
            </a:r>
            <a:r>
              <a:rPr lang="es-ES" dirty="0"/>
              <a:t>recursos</a:t>
            </a:r>
          </a:p>
          <a:p>
            <a:pPr lvl="1"/>
            <a:r>
              <a:rPr lang="es-ES" dirty="0"/>
              <a:t>Un recurso es una entidad de negocio</a:t>
            </a:r>
          </a:p>
          <a:p>
            <a:r>
              <a:rPr lang="es-ES" dirty="0" smtClean="0"/>
              <a:t>A </a:t>
            </a:r>
            <a:r>
              <a:rPr lang="es-ES" dirty="0"/>
              <a:t>través de una </a:t>
            </a:r>
            <a:r>
              <a:rPr lang="es-ES" dirty="0" smtClean="0"/>
              <a:t>URL </a:t>
            </a:r>
            <a:r>
              <a:rPr lang="es-ES" dirty="0"/>
              <a:t>(</a:t>
            </a:r>
            <a:r>
              <a:rPr lang="es-ES" dirty="0" err="1"/>
              <a:t>endpoint</a:t>
            </a:r>
            <a:r>
              <a:rPr lang="es-ES" dirty="0" smtClean="0"/>
              <a:t>) que representa a la colección</a:t>
            </a:r>
            <a:endParaRPr lang="es-ES" dirty="0"/>
          </a:p>
          <a:p>
            <a:pPr lvl="1"/>
            <a:r>
              <a:rPr lang="es-ES" i="1" dirty="0" err="1" smtClean="0"/>
              <a:t>resource</a:t>
            </a:r>
            <a:r>
              <a:rPr lang="es-ES" i="1" dirty="0" smtClean="0"/>
              <a:t>/{id}</a:t>
            </a:r>
          </a:p>
          <a:p>
            <a:pPr lvl="1"/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dirty="0" smtClean="0"/>
              <a:t>Cualquier propiedad única del recurso puede ser un identificador válido</a:t>
            </a:r>
            <a:endParaRPr lang="es-ES" dirty="0"/>
          </a:p>
          <a:p>
            <a:pPr lvl="1"/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/1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s-ES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cards</a:t>
            </a:r>
            <a:r>
              <a:rPr lang="es-ES" i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/Agitador Trasgo</a:t>
            </a:r>
            <a:endParaRPr lang="es-ES" i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89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676</TotalTime>
  <Words>857</Words>
  <Application>Microsoft Office PowerPoint</Application>
  <PresentationFormat>Presentación en pantalla (4:3)</PresentationFormat>
  <Paragraphs>282</Paragraphs>
  <Slides>40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40</vt:i4>
      </vt:variant>
    </vt:vector>
  </HeadingPairs>
  <TitlesOfParts>
    <vt:vector size="49" baseType="lpstr">
      <vt:lpstr>Adobe Gothic Std B</vt:lpstr>
      <vt:lpstr>Aharoni</vt:lpstr>
      <vt:lpstr>Arial</vt:lpstr>
      <vt:lpstr>Calibri</vt:lpstr>
      <vt:lpstr>Calibri Light</vt:lpstr>
      <vt:lpstr>Courier New</vt:lpstr>
      <vt:lpstr>Droid Sans</vt:lpstr>
      <vt:lpstr>Segoe WP Black</vt:lpstr>
      <vt:lpstr>Tema de Office</vt:lpstr>
      <vt:lpstr>Presentación de PowerPoint</vt:lpstr>
      <vt:lpstr>¿Quién soy?</vt:lpstr>
      <vt:lpstr>¿Qué vamos a ver?</vt:lpstr>
      <vt:lpstr>REST</vt:lpstr>
      <vt:lpstr>REST (again)</vt:lpstr>
      <vt:lpstr>Contexto</vt:lpstr>
      <vt:lpstr>Presentación de PowerPoint</vt:lpstr>
      <vt:lpstr>Enlaces</vt:lpstr>
      <vt:lpstr>Recursos</vt:lpstr>
      <vt:lpstr>Nombres</vt:lpstr>
      <vt:lpstr>Subrecursos</vt:lpstr>
      <vt:lpstr>No sólo de CRUD vive el hombre</vt:lpstr>
      <vt:lpstr>Sea concreto, por favor</vt:lpstr>
      <vt:lpstr>Verbos</vt:lpstr>
      <vt:lpstr>Verbos</vt:lpstr>
      <vt:lpstr>Verbos</vt:lpstr>
      <vt:lpstr>Códigos de estado HTTP</vt:lpstr>
      <vt:lpstr>Códigos de estado HTTP</vt:lpstr>
      <vt:lpstr>Códigos de estado HTTP</vt:lpstr>
      <vt:lpstr>Versionado</vt:lpstr>
      <vt:lpstr>Cache</vt:lpstr>
      <vt:lpstr>Https</vt:lpstr>
      <vt:lpstr>Errores</vt:lpstr>
      <vt:lpstr>Los desarrolladores son tus clientes</vt:lpstr>
      <vt:lpstr>Hosting</vt:lpstr>
      <vt:lpstr>Rutas</vt:lpstr>
      <vt:lpstr>¿Qué devolver?</vt:lpstr>
      <vt:lpstr>Negociación de contenido</vt:lpstr>
      <vt:lpstr>Ciclo de vida</vt:lpstr>
      <vt:lpstr>Ciclo de vida</vt:lpstr>
      <vt:lpstr>Ciclo de vida (IIS)</vt:lpstr>
      <vt:lpstr>Ciclo de vida (OWIN)</vt:lpstr>
      <vt:lpstr>Ciclo de vida (Web API)</vt:lpstr>
      <vt:lpstr>Ciclo de vida (Web API)</vt:lpstr>
      <vt:lpstr>Filtros</vt:lpstr>
      <vt:lpstr>Message Handlers</vt:lpstr>
      <vt:lpstr>Middelwares</vt:lpstr>
      <vt:lpstr>Documentación</vt:lpstr>
      <vt:lpstr>Dynamic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work</dc:creator>
  <cp:lastModifiedBy>Sergio León</cp:lastModifiedBy>
  <cp:revision>100</cp:revision>
  <dcterms:created xsi:type="dcterms:W3CDTF">2016-01-31T11:06:23Z</dcterms:created>
  <dcterms:modified xsi:type="dcterms:W3CDTF">2016-02-19T23:10:10Z</dcterms:modified>
</cp:coreProperties>
</file>

<file path=docProps/thumbnail.jpeg>
</file>